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57" r:id="rId3"/>
    <p:sldId id="272" r:id="rId4"/>
    <p:sldId id="258" r:id="rId5"/>
    <p:sldId id="271" r:id="rId6"/>
    <p:sldId id="259" r:id="rId7"/>
    <p:sldId id="260" r:id="rId8"/>
    <p:sldId id="273" r:id="rId9"/>
    <p:sldId id="261" r:id="rId10"/>
    <p:sldId id="262" r:id="rId11"/>
    <p:sldId id="263" r:id="rId12"/>
    <p:sldId id="264" r:id="rId13"/>
    <p:sldId id="274" r:id="rId14"/>
    <p:sldId id="265" r:id="rId15"/>
    <p:sldId id="266" r:id="rId16"/>
    <p:sldId id="267" r:id="rId17"/>
    <p:sldId id="268" r:id="rId18"/>
    <p:sldId id="269" r:id="rId19"/>
    <p:sldId id="270" r:id="rId20"/>
    <p:sldId id="276" r:id="rId2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D2EEBF-7A33-4E36-95A3-1B47A346A3FE}">
  <a:tblStyle styleId="{7CD2EEBF-7A33-4E36-95A3-1B47A346A3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1AFCD3D-4B47-4962-B334-524710E7098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143" d="100"/>
          <a:sy n="143" d="100"/>
        </p:scale>
        <p:origin x="760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40617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s-ES" dirty="0"/>
              <a:t>http://ocw.uc3m.es/</a:t>
            </a:r>
            <a:r>
              <a:rPr lang="es-ES" dirty="0" err="1"/>
              <a:t>ingenieria-informatica</a:t>
            </a:r>
            <a:r>
              <a:rPr lang="es-ES" dirty="0"/>
              <a:t>/</a:t>
            </a:r>
            <a:r>
              <a:rPr lang="es-ES" dirty="0" err="1"/>
              <a:t>teoria</a:t>
            </a:r>
            <a:r>
              <a:rPr lang="es-ES" dirty="0"/>
              <a:t>-de-</a:t>
            </a:r>
            <a:r>
              <a:rPr lang="es-ES" dirty="0" err="1"/>
              <a:t>automatas</a:t>
            </a:r>
            <a:r>
              <a:rPr lang="es-ES" dirty="0"/>
              <a:t>-y-lenguajes-formales/material-de-clase-1/tema-8-complejidad-computacional</a:t>
            </a:r>
          </a:p>
        </p:txBody>
      </p:sp>
    </p:spTree>
    <p:extLst>
      <p:ext uri="{BB962C8B-B14F-4D97-AF65-F5344CB8AC3E}">
        <p14:creationId xmlns:p14="http://schemas.microsoft.com/office/powerpoint/2010/main" val="192673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6631abf0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6631abf0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https</a:t>
            </a:r>
            <a:r>
              <a:rPr lang="es-ES" dirty="0"/>
              <a:t>://</a:t>
            </a:r>
            <a:r>
              <a:rPr lang="es-ES" dirty="0" err="1"/>
              <a:t>blog.acolyer.org</a:t>
            </a:r>
            <a:r>
              <a:rPr lang="es-ES" dirty="0"/>
              <a:t>/2018/02/02/polynomial-time-algorithms-for-prime-factorization-and-discrete-logarithms-on-a-quantum-computer/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6631abf0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6631abf0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6631abf0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6631abf0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d3edeccc4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d3edeccc4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3edeccc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3edeccc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3edeccc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d3edeccc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d3edeccc4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d3edeccc4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362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d3edeccc4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d3edeccc4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d3edeccc4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d3edeccc4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d3edeccc4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d3edeccc4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d3edeccc4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d3edeccc4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3edeccc4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3edeccc4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d3edeccc4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d3edeccc4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d3edeccc4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d3edeccc4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6631abf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6631abf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70" r:id="rId3"/>
    <p:sldLayoutId id="214748367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quantum-computing.ibm.com/support/guides/gate-overview" TargetMode="Externa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/preface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Algoritmo_de_Deutsch-Jozs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s.wikipedia.org/wiki/Algoritmo_de_Grove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-computing.ibm.com/jupyte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qiskit.org/documentation/install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-computing.ibm.com/logi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rcu/Qiskit_Hands-on-la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800" dirty="0"/>
              <a:t>Computación Cuántica en Madrid</a:t>
            </a:r>
            <a:endParaRPr sz="1800"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Qiskit</a:t>
            </a:r>
            <a:endParaRPr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Hands-on-lab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n 1" descr="Screen Shot 2020-01-19 at 12.46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219" y="3696370"/>
            <a:ext cx="787781" cy="98992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604841" cy="21397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/>
              <a:t>¿Cómo funciona un ordenador?</a:t>
            </a:r>
            <a:endParaRPr sz="1800" b="0"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050" y="2514450"/>
            <a:ext cx="2933700" cy="888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3" name="Google Shape;203;p34"/>
          <p:cNvGraphicFramePr/>
          <p:nvPr/>
        </p:nvGraphicFramePr>
        <p:xfrm>
          <a:off x="1619850" y="1902425"/>
          <a:ext cx="2169050" cy="1525625"/>
        </p:xfrm>
        <a:graphic>
          <a:graphicData uri="http://schemas.openxmlformats.org/drawingml/2006/table">
            <a:tbl>
              <a:tblPr>
                <a:noFill/>
                <a:tableStyleId>{7CD2EEBF-7A33-4E36-95A3-1B47A346A3FE}</a:tableStyleId>
              </a:tblPr>
              <a:tblGrid>
                <a:gridCol w="108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1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INPUT</a:t>
                      </a:r>
                      <a:endParaRPr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L="53350" marR="53350" marT="26675" marB="2667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OUTPUT</a:t>
                      </a:r>
                      <a:endParaRPr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/>
                        <a:t>NOT A</a:t>
                      </a:r>
                      <a:endParaRPr/>
                    </a:p>
                  </a:txBody>
                  <a:tcPr marL="53350" marR="53350" marT="26675" marB="2667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53350" marR="53350" marT="26675" marB="26675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53350" marR="53350" marT="26675" marB="26675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53350" marR="53350" marT="26675" marB="26675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53350" marR="53350" marT="26675" marB="26675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14767" y="1299050"/>
            <a:ext cx="14544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1" dirty="0"/>
              <a:t>Puerta NOT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/>
              <a:t>¿Cómo funciona un ordenador?</a:t>
            </a:r>
            <a:endParaRPr sz="1800" b="0"/>
          </a:p>
        </p:txBody>
      </p:sp>
      <p:graphicFrame>
        <p:nvGraphicFramePr>
          <p:cNvPr id="209" name="Google Shape;209;p35"/>
          <p:cNvGraphicFramePr/>
          <p:nvPr>
            <p:extLst>
              <p:ext uri="{D42A27DB-BD31-4B8C-83A1-F6EECF244321}">
                <p14:modId xmlns:p14="http://schemas.microsoft.com/office/powerpoint/2010/main" val="1146620684"/>
              </p:ext>
            </p:extLst>
          </p:nvPr>
        </p:nvGraphicFramePr>
        <p:xfrm>
          <a:off x="667350" y="2635088"/>
          <a:ext cx="2169050" cy="1525625"/>
        </p:xfrm>
        <a:graphic>
          <a:graphicData uri="http://schemas.openxmlformats.org/drawingml/2006/table">
            <a:tbl>
              <a:tblPr>
                <a:noFill/>
                <a:tableStyleId>{7CD2EEBF-7A33-4E36-95A3-1B47A346A3FE}</a:tableStyleId>
              </a:tblPr>
              <a:tblGrid>
                <a:gridCol w="108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1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b="1"/>
                        <a:t>INPUT</a:t>
                      </a:r>
                      <a:endParaRPr/>
                    </a:p>
                  </a:txBody>
                  <a:tcPr marL="53350" marR="53350" marT="26675" marB="2667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b="1"/>
                        <a:t>OUTPUT</a:t>
                      </a:r>
                      <a:endParaRPr/>
                    </a:p>
                  </a:txBody>
                  <a:tcPr marL="53350" marR="53350" marT="26675" marB="2667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53350" marR="53350" marT="26675" marB="26675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53350" marR="53350" marT="26675" marB="26675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53350" marR="53350" marT="26675" marB="26675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53350" marR="53350" marT="26675" marB="26675" anchor="ctr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875" y="1463563"/>
            <a:ext cx="285750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475" y="3186826"/>
            <a:ext cx="145732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 txBox="1"/>
          <p:nvPr/>
        </p:nvSpPr>
        <p:spPr>
          <a:xfrm>
            <a:off x="54831" y="4709679"/>
            <a:ext cx="54255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https://quantum-computing.ibm.com/support/guides/gate-overview</a:t>
            </a:r>
            <a:endParaRPr dirty="0"/>
          </a:p>
        </p:txBody>
      </p:sp>
      <p:sp>
        <p:nvSpPr>
          <p:cNvPr id="2" name="CuadroTexto 1"/>
          <p:cNvSpPr txBox="1"/>
          <p:nvPr/>
        </p:nvSpPr>
        <p:spPr>
          <a:xfrm>
            <a:off x="314767" y="1299050"/>
            <a:ext cx="5545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1" dirty="0"/>
              <a:t>Puerta X</a:t>
            </a:r>
          </a:p>
          <a:p>
            <a:endParaRPr lang="es-ES" dirty="0"/>
          </a:p>
          <a:p>
            <a:r>
              <a:rPr lang="es-ES" dirty="0"/>
              <a:t>La puerta Pauli X tiene la propiedad de cambiar el estado | 0⟩ a | 1⟩</a:t>
            </a:r>
          </a:p>
          <a:p>
            <a:r>
              <a:rPr lang="es-ES" dirty="0"/>
              <a:t>y viceversa.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>
            <a:spLocks noGrp="1"/>
          </p:cNvSpPr>
          <p:nvPr>
            <p:ph type="body" idx="1"/>
          </p:nvPr>
        </p:nvSpPr>
        <p:spPr>
          <a:xfrm>
            <a:off x="916225" y="2156750"/>
            <a:ext cx="45123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r>
              <a:rPr lang="es-ES_tradnl" sz="2400" b="1" dirty="0" err="1">
                <a:latin typeface="Roboto Condensed"/>
                <a:ea typeface="Roboto Condensed"/>
                <a:cs typeface="Roboto Condensed"/>
                <a:sym typeface="Roboto Condensed"/>
              </a:rPr>
              <a:t>iskit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s-ES_tradnl" sz="2400" b="1" dirty="0" err="1">
                <a:latin typeface="Roboto Condensed"/>
                <a:ea typeface="Roboto Condensed"/>
                <a:cs typeface="Roboto Condensed"/>
                <a:sym typeface="Roboto Condensed"/>
              </a:rPr>
              <a:t>Textbook</a:t>
            </a:r>
            <a:endParaRPr sz="2400"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https://qiskit.org/textbook/preface.html</a:t>
            </a:r>
            <a:endParaRPr sz="1800" dirty="0"/>
          </a:p>
        </p:txBody>
      </p:sp>
      <p:sp>
        <p:nvSpPr>
          <p:cNvPr id="218" name="Google Shape;218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975" y="1505100"/>
            <a:ext cx="2888950" cy="28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642049" y="1095839"/>
            <a:ext cx="7940673" cy="1476000"/>
          </a:xfrm>
        </p:spPr>
        <p:txBody>
          <a:bodyPr/>
          <a:lstStyle/>
          <a:p>
            <a:r>
              <a:rPr lang="es-ES" sz="1600" dirty="0"/>
              <a:t>La </a:t>
            </a:r>
            <a:r>
              <a:rPr lang="es-ES" sz="1600" b="1" dirty="0"/>
              <a:t>teoría de la complejidad </a:t>
            </a:r>
            <a:r>
              <a:rPr lang="es-ES" sz="1600" dirty="0"/>
              <a:t>estudia cómo crece el </a:t>
            </a:r>
            <a:r>
              <a:rPr lang="es-ES" sz="1600" b="1" dirty="0"/>
              <a:t>coste</a:t>
            </a:r>
            <a:r>
              <a:rPr lang="es-ES" sz="1600" dirty="0"/>
              <a:t> </a:t>
            </a:r>
            <a:r>
              <a:rPr lang="es-ES" sz="1600" b="1" dirty="0"/>
              <a:t>computacional</a:t>
            </a:r>
            <a:r>
              <a:rPr lang="es-ES" sz="1600" dirty="0"/>
              <a:t>, principalmente en </a:t>
            </a:r>
            <a:r>
              <a:rPr lang="es-ES" sz="1600" b="1" dirty="0"/>
              <a:t>memoria</a:t>
            </a:r>
            <a:r>
              <a:rPr lang="es-ES" sz="1600" dirty="0"/>
              <a:t> y </a:t>
            </a:r>
            <a:r>
              <a:rPr lang="es-ES" sz="1600" b="1" dirty="0"/>
              <a:t>tiempo,</a:t>
            </a:r>
            <a:r>
              <a:rPr lang="es-ES" sz="1600" dirty="0"/>
              <a:t> de resolver un problema determinado en relación a como crece el tamaño de la entrada a ese problema.</a:t>
            </a:r>
          </a:p>
          <a:p>
            <a:endParaRPr lang="es-ES" sz="1600" dirty="0"/>
          </a:p>
          <a:p>
            <a:pPr lvl="1"/>
            <a:r>
              <a:rPr lang="es-ES" sz="1600" dirty="0"/>
              <a:t>P – problemas que una Máquina de </a:t>
            </a:r>
            <a:r>
              <a:rPr lang="es-ES" sz="1600" dirty="0" err="1"/>
              <a:t>Turing</a:t>
            </a:r>
            <a:r>
              <a:rPr lang="es-ES" sz="1600" dirty="0"/>
              <a:t> Determinista puede resolver en un tiempo </a:t>
            </a:r>
            <a:r>
              <a:rPr lang="es-ES" sz="1600" dirty="0" err="1"/>
              <a:t>polinómico</a:t>
            </a:r>
            <a:r>
              <a:rPr lang="es-ES" sz="1600" dirty="0"/>
              <a:t>.</a:t>
            </a:r>
          </a:p>
          <a:p>
            <a:pPr lvl="1"/>
            <a:r>
              <a:rPr lang="es-ES" sz="1600" dirty="0"/>
              <a:t>NP – problemas que una Máquina de </a:t>
            </a:r>
            <a:r>
              <a:rPr lang="es-ES" sz="1600" dirty="0" err="1"/>
              <a:t>Turing</a:t>
            </a:r>
            <a:r>
              <a:rPr lang="es-ES" sz="1600" dirty="0"/>
              <a:t> No </a:t>
            </a:r>
            <a:r>
              <a:rPr lang="es-ES" sz="1600" dirty="0" err="1"/>
              <a:t>Determista</a:t>
            </a:r>
            <a:r>
              <a:rPr lang="es-ES" sz="1600" dirty="0"/>
              <a:t> puede resolver en un tiempo </a:t>
            </a:r>
            <a:r>
              <a:rPr lang="es-ES" sz="1600" dirty="0" err="1"/>
              <a:t>polinómico</a:t>
            </a:r>
            <a:r>
              <a:rPr lang="es-ES" sz="1600" dirty="0"/>
              <a:t>.</a:t>
            </a:r>
          </a:p>
          <a:p>
            <a:pPr lvl="1"/>
            <a:r>
              <a:rPr lang="es-ES" sz="1600" dirty="0"/>
              <a:t>NP Completo – si es (i) NP, (ii) todos los demás problemas NP se pueden reducir a él en tiempo </a:t>
            </a:r>
            <a:r>
              <a:rPr lang="es-ES" sz="1600" dirty="0" err="1"/>
              <a:t>polinómico</a:t>
            </a:r>
            <a:r>
              <a:rPr lang="es-ES" sz="1600" dirty="0"/>
              <a:t>.</a:t>
            </a:r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Problemas</a:t>
            </a:r>
          </a:p>
        </p:txBody>
      </p:sp>
    </p:spTree>
    <p:extLst>
      <p:ext uri="{BB962C8B-B14F-4D97-AF65-F5344CB8AC3E}">
        <p14:creationId xmlns:p14="http://schemas.microsoft.com/office/powerpoint/2010/main" val="3513619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>
            <a:spLocks noGrp="1"/>
          </p:cNvSpPr>
          <p:nvPr>
            <p:ph type="ctrTitle"/>
          </p:nvPr>
        </p:nvSpPr>
        <p:spPr>
          <a:xfrm>
            <a:off x="1964851" y="1242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</a:t>
            </a:r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655" y="716000"/>
            <a:ext cx="5031712" cy="42479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body" idx="1"/>
          </p:nvPr>
        </p:nvSpPr>
        <p:spPr>
          <a:xfrm>
            <a:off x="474680" y="1151198"/>
            <a:ext cx="7073100" cy="24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Deutsch-Josza</a:t>
            </a:r>
            <a:r>
              <a:rPr lang="es-ES_tradnl" sz="2400" b="1" baseline="30000" dirty="0"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lang="en" sz="2400" dirty="0"/>
              <a:t> → primer algoritmo cuántico que tiene mejor performance que su análogo clásico</a:t>
            </a:r>
            <a:r>
              <a:rPr lang="es-ES_tradnl" sz="2400" dirty="0"/>
              <a:t>.</a:t>
            </a:r>
            <a:endParaRPr sz="2400"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Grover</a:t>
            </a:r>
            <a:r>
              <a:rPr lang="es-ES_tradnl" sz="2400" b="1" baseline="30000" dirty="0"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r>
              <a:rPr lang="en" sz="2400" dirty="0"/>
              <a:t> →  Algoritmo de búsqueda</a:t>
            </a:r>
            <a:r>
              <a:rPr lang="es-ES_tradnl" sz="2400" dirty="0"/>
              <a:t> para la búsqueda en una secuencia no ordenada de datos con N componentes.</a:t>
            </a:r>
            <a:endParaRPr sz="2400" dirty="0"/>
          </a:p>
        </p:txBody>
      </p:sp>
      <p:sp>
        <p:nvSpPr>
          <p:cNvPr id="231" name="Google Shape;231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Algoritmos </a:t>
            </a:r>
            <a:endParaRPr/>
          </a:p>
        </p:txBody>
      </p:sp>
      <p:sp>
        <p:nvSpPr>
          <p:cNvPr id="2" name="CuadroTexto 1"/>
          <p:cNvSpPr txBox="1"/>
          <p:nvPr/>
        </p:nvSpPr>
        <p:spPr>
          <a:xfrm>
            <a:off x="474680" y="4379183"/>
            <a:ext cx="49046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3"/>
              </a:rPr>
              <a:t>1 https://es.wikipedia.org/wiki/Algoritmo_de_Deutsch-Jozsa</a:t>
            </a:r>
            <a:endParaRPr lang="es-ES" dirty="0"/>
          </a:p>
          <a:p>
            <a:r>
              <a:rPr lang="es-ES" dirty="0">
                <a:hlinkClick r:id="rId4"/>
              </a:rPr>
              <a:t>2 https://es.wikipedia.org/wiki/Algoritmo_de_Grover</a:t>
            </a:r>
            <a:endParaRPr lang="es-ES" dirty="0"/>
          </a:p>
          <a:p>
            <a:endParaRPr lang="es-E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ctrTitle"/>
          </p:nvPr>
        </p:nvSpPr>
        <p:spPr>
          <a:xfrm>
            <a:off x="1964851" y="2004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Manos a la obra</a:t>
            </a:r>
            <a:endParaRPr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25" y="962950"/>
            <a:ext cx="2888950" cy="1924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400" y="962950"/>
            <a:ext cx="288895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500" y="3186338"/>
            <a:ext cx="342900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>
            <a:spLocks noGrp="1"/>
          </p:cNvSpPr>
          <p:nvPr>
            <p:ph type="body" idx="1"/>
          </p:nvPr>
        </p:nvSpPr>
        <p:spPr>
          <a:xfrm>
            <a:off x="263200" y="472250"/>
            <a:ext cx="9338100" cy="41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marR="101600" lvl="0" indent="0" algn="l" rtl="0">
              <a:lnSpc>
                <a:spcPct val="140000"/>
              </a:lnSpc>
              <a:spcBef>
                <a:spcPts val="1600"/>
              </a:spcBef>
              <a:spcAft>
                <a:spcPts val="800"/>
              </a:spcAft>
              <a:buNone/>
            </a:pPr>
            <a:endParaRPr sz="1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5" name="Google Shape;245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Instalación</a:t>
            </a:r>
            <a:endParaRPr/>
          </a:p>
        </p:txBody>
      </p:sp>
      <p:sp>
        <p:nvSpPr>
          <p:cNvPr id="246" name="Google Shape;246;p40"/>
          <p:cNvSpPr txBox="1"/>
          <p:nvPr/>
        </p:nvSpPr>
        <p:spPr>
          <a:xfrm>
            <a:off x="1461450" y="1071000"/>
            <a:ext cx="62211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https://quantum-computing.ibm.com/jupyter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250" y="197577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>
            <a:spLocks noGrp="1"/>
          </p:cNvSpPr>
          <p:nvPr>
            <p:ph type="body" idx="1"/>
          </p:nvPr>
        </p:nvSpPr>
        <p:spPr>
          <a:xfrm>
            <a:off x="263200" y="472250"/>
            <a:ext cx="9338100" cy="41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Instalar Conda / python (Si estás en windows conda es más recomendable)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Crear un entorno virtual usando la </a:t>
            </a: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terminal</a:t>
            </a:r>
            <a:r>
              <a:rPr lang="en" sz="1600"/>
              <a:t> (Si estás en windows usar la terminal de conda)</a:t>
            </a:r>
            <a:endParaRPr sz="1600"/>
          </a:p>
          <a:p>
            <a:pPr marL="5715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>
                <a:solidFill>
                  <a:srgbClr val="40404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conda create -n name_of_my_env </a:t>
            </a:r>
            <a:r>
              <a:rPr lang="en" sz="1600">
                <a:solidFill>
                  <a:srgbClr val="9966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python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b="1">
                <a:solidFill>
                  <a:srgbClr val="6600E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3.7 /</a:t>
            </a:r>
            <a:r>
              <a:rPr lang="en" sz="1600">
                <a:solidFill>
                  <a:srgbClr val="40404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9966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python</a:t>
            </a:r>
            <a:r>
              <a:rPr lang="en" sz="1600">
                <a:solidFill>
                  <a:srgbClr val="40404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-m venv name_of_my_env</a:t>
            </a:r>
            <a:endParaRPr sz="1600">
              <a:solidFill>
                <a:srgbClr val="40404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Activar el entorno virtual</a:t>
            </a:r>
            <a:endParaRPr sz="1600"/>
          </a:p>
          <a:p>
            <a:pPr marL="6858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>
                <a:solidFill>
                  <a:srgbClr val="00702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source</a:t>
            </a:r>
            <a:r>
              <a:rPr lang="en" sz="1600">
                <a:solidFill>
                  <a:srgbClr val="40404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activate name_of_my_env</a:t>
            </a:r>
            <a:endParaRPr sz="1600">
              <a:solidFill>
                <a:srgbClr val="00702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Instalar el paquete de qiskit</a:t>
            </a:r>
            <a:r>
              <a:rPr lang="en" sz="1600">
                <a:solidFill>
                  <a:srgbClr val="40404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/>
          </a:p>
          <a:p>
            <a:pPr marL="6858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>
                <a:solidFill>
                  <a:srgbClr val="40404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pip3 install qiskit</a:t>
            </a:r>
            <a:endParaRPr sz="1600">
              <a:solidFill>
                <a:srgbClr val="40404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Instalar la dependencia de qiskit para visualización</a:t>
            </a:r>
            <a:r>
              <a:rPr lang="en" sz="1600">
                <a:solidFill>
                  <a:srgbClr val="40404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/>
          </a:p>
          <a:p>
            <a:pPr marL="6858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>
                <a:solidFill>
                  <a:srgbClr val="40404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pip install qiskit-terra[visualization]</a:t>
            </a:r>
            <a:endParaRPr sz="1600">
              <a:solidFill>
                <a:srgbClr val="40404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Si solo has instalado python, es necesario que instales </a:t>
            </a: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jupyter</a:t>
            </a:r>
            <a:endParaRPr sz="16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6858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pip3 install jupyter</a:t>
            </a:r>
            <a:endParaRPr sz="1600">
              <a:solidFill>
                <a:srgbClr val="333333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0000"/>
              </a:lnSpc>
              <a:spcBef>
                <a:spcPts val="1600"/>
              </a:spcBef>
              <a:spcAft>
                <a:spcPts val="800"/>
              </a:spcAft>
              <a:buNone/>
            </a:pPr>
            <a:endParaRPr sz="1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3" name="Google Shape;253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Instalación</a:t>
            </a:r>
            <a:endParaRPr/>
          </a:p>
        </p:txBody>
      </p:sp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721" y="2805675"/>
            <a:ext cx="2130875" cy="21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1"/>
          <p:cNvSpPr txBox="1"/>
          <p:nvPr/>
        </p:nvSpPr>
        <p:spPr>
          <a:xfrm>
            <a:off x="6337563" y="1992075"/>
            <a:ext cx="23880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https://qiskit.org/documentation/install.html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>
            <a:spLocks noGrp="1"/>
          </p:cNvSpPr>
          <p:nvPr>
            <p:ph type="body" idx="1"/>
          </p:nvPr>
        </p:nvSpPr>
        <p:spPr>
          <a:xfrm>
            <a:off x="394825" y="1404475"/>
            <a:ext cx="33450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https://quantum-computing.ibm.com/login</a:t>
            </a:r>
            <a:endParaRPr sz="1800"/>
          </a:p>
        </p:txBody>
      </p:sp>
      <p:sp>
        <p:nvSpPr>
          <p:cNvPr id="261" name="Google Shape;261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Obtener Key para ejecución real</a:t>
            </a:r>
            <a:endParaRPr/>
          </a:p>
        </p:txBody>
      </p:sp>
      <p:graphicFrame>
        <p:nvGraphicFramePr>
          <p:cNvPr id="262" name="Google Shape;262;p42"/>
          <p:cNvGraphicFramePr/>
          <p:nvPr/>
        </p:nvGraphicFramePr>
        <p:xfrm>
          <a:off x="4001850" y="1491388"/>
          <a:ext cx="4924250" cy="3090125"/>
        </p:xfrm>
        <a:graphic>
          <a:graphicData uri="http://schemas.openxmlformats.org/drawingml/2006/table">
            <a:tbl>
              <a:tblPr>
                <a:noFill/>
                <a:tableStyleId>{31AFCD3D-4B47-4962-B334-524710E7098C}</a:tableStyleId>
              </a:tblPr>
              <a:tblGrid>
                <a:gridCol w="246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Nombre del sistema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qubits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ibmq_16_melbourne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ibmq_ourense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ibmq_vigo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ibmq_london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ibmq_burlington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ibmq_essex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ibmq_armonk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Ibmq_5_yorktown - ibmqx2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ibmq_qasm_simulator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hasta 32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63" name="Google Shape;26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638" y="2380575"/>
            <a:ext cx="2321375" cy="23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Introducción</a:t>
            </a:r>
            <a:endParaRPr dirty="0"/>
          </a:p>
        </p:txBody>
      </p:sp>
      <p:sp>
        <p:nvSpPr>
          <p:cNvPr id="146" name="Google Shape;146;p29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</a:t>
            </a:r>
            <a:r>
              <a:rPr lang="es-ES_tradnl" dirty="0" err="1"/>
              <a:t>ntroducción</a:t>
            </a:r>
            <a:endParaRPr dirty="0"/>
          </a:p>
        </p:txBody>
      </p:sp>
      <p:sp>
        <p:nvSpPr>
          <p:cNvPr id="147" name="Google Shape;147;p29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¿Cómo funciona un ordenador?</a:t>
            </a:r>
            <a:endParaRPr dirty="0"/>
          </a:p>
        </p:txBody>
      </p:sp>
      <p:sp>
        <p:nvSpPr>
          <p:cNvPr id="148" name="Google Shape;148;p29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51" name="Google Shape;151;p29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9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29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</a:t>
            </a:r>
            <a:r>
              <a:rPr lang="es-ES_tradnl" dirty="0" err="1"/>
              <a:t>ntroducción</a:t>
            </a:r>
            <a:endParaRPr dirty="0"/>
          </a:p>
        </p:txBody>
      </p:sp>
      <p:sp>
        <p:nvSpPr>
          <p:cNvPr id="157" name="Google Shape;157;p29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Problemas</a:t>
            </a:r>
            <a:endParaRPr dirty="0"/>
          </a:p>
        </p:txBody>
      </p:sp>
      <p:sp>
        <p:nvSpPr>
          <p:cNvPr id="158" name="Google Shape;158;p29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Introducción</a:t>
            </a:r>
            <a:endParaRPr dirty="0"/>
          </a:p>
        </p:txBody>
      </p:sp>
      <p:sp>
        <p:nvSpPr>
          <p:cNvPr id="159" name="Google Shape;159;p29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Algoritmos</a:t>
            </a:r>
            <a:endParaRPr dirty="0"/>
          </a:p>
        </p:txBody>
      </p:sp>
      <p:sp>
        <p:nvSpPr>
          <p:cNvPr id="160" name="Google Shape;160;p29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Manos a la obra</a:t>
            </a:r>
            <a:endParaRPr dirty="0"/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Unidad mínima de información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>
            <a:spLocks noGrp="1"/>
          </p:cNvSpPr>
          <p:nvPr>
            <p:ph type="body" idx="1"/>
          </p:nvPr>
        </p:nvSpPr>
        <p:spPr>
          <a:xfrm>
            <a:off x="263200" y="472250"/>
            <a:ext cx="9338100" cy="41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marR="101600" lvl="0" indent="0" algn="l" rtl="0">
              <a:lnSpc>
                <a:spcPct val="140000"/>
              </a:lnSpc>
              <a:spcBef>
                <a:spcPts val="1600"/>
              </a:spcBef>
              <a:spcAft>
                <a:spcPts val="800"/>
              </a:spcAft>
              <a:buNone/>
            </a:pPr>
            <a:endParaRPr sz="1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5" name="Google Shape;245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Código y </a:t>
            </a:r>
            <a:r>
              <a:rPr lang="es-ES" dirty="0" err="1"/>
              <a:t>Slides</a:t>
            </a:r>
            <a:endParaRPr dirty="0"/>
          </a:p>
        </p:txBody>
      </p:sp>
      <p:sp>
        <p:nvSpPr>
          <p:cNvPr id="246" name="Google Shape;246;p40"/>
          <p:cNvSpPr txBox="1"/>
          <p:nvPr/>
        </p:nvSpPr>
        <p:spPr>
          <a:xfrm>
            <a:off x="1326878" y="1011650"/>
            <a:ext cx="6490244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s-ES" sz="2400" dirty="0">
                <a:hlinkClick r:id="rId3"/>
              </a:rPr>
              <a:t>https://github.com/Morcu/Qiskit_Hands-on-lab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3336E14-CC39-B545-BA7E-A847B341F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787" y="1944650"/>
            <a:ext cx="2590426" cy="259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9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642050" y="4600153"/>
            <a:ext cx="5308200" cy="543347"/>
          </a:xfrm>
        </p:spPr>
        <p:txBody>
          <a:bodyPr/>
          <a:lstStyle/>
          <a:p>
            <a:pPr marL="152400" indent="0">
              <a:buNone/>
            </a:pPr>
            <a:r>
              <a:rPr lang="es-ES" sz="1800" dirty="0"/>
              <a:t>No somos físicos … ;)</a:t>
            </a:r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Disclaimer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51" y="1032417"/>
            <a:ext cx="5509067" cy="351662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964851" y="4258459"/>
            <a:ext cx="5509067" cy="29057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4388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dirty="0"/>
              <a:t>Unidad mínima de información</a:t>
            </a:r>
            <a:endParaRPr sz="1800" b="0" dirty="0"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248" y="1163522"/>
            <a:ext cx="4307645" cy="24409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28871" y="3741768"/>
            <a:ext cx="911721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En los ordenadores clásicos la información es codificada en bits; y cada bit puede tomar dos posibles valores, </a:t>
            </a:r>
          </a:p>
          <a:p>
            <a:r>
              <a:rPr lang="es-ES" dirty="0"/>
              <a:t>0 o 1.</a:t>
            </a:r>
          </a:p>
          <a:p>
            <a:endParaRPr lang="es-ES" dirty="0"/>
          </a:p>
          <a:p>
            <a:r>
              <a:rPr lang="es-ES" dirty="0"/>
              <a:t>En los ordenadores cuánticos la información es codificada en </a:t>
            </a:r>
            <a:r>
              <a:rPr lang="es-ES" dirty="0" err="1"/>
              <a:t>qubits</a:t>
            </a:r>
            <a:r>
              <a:rPr lang="es-ES" dirty="0"/>
              <a:t>; cada </a:t>
            </a:r>
            <a:r>
              <a:rPr lang="es-ES" dirty="0" err="1"/>
              <a:t>qubit</a:t>
            </a:r>
            <a:r>
              <a:rPr lang="es-ES" dirty="0"/>
              <a:t> puede tomar un valor 0, 1 o una</a:t>
            </a:r>
          </a:p>
          <a:p>
            <a:r>
              <a:rPr lang="es-ES" dirty="0"/>
              <a:t>superposición cuántica de 0 y 1; una combinación de los dos valores en cualquier proporción.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494090" y="1261710"/>
            <a:ext cx="8248238" cy="1476000"/>
          </a:xfrm>
        </p:spPr>
        <p:txBody>
          <a:bodyPr/>
          <a:lstStyle/>
          <a:p>
            <a:pPr marL="152400" indent="0">
              <a:buNone/>
            </a:pPr>
            <a:r>
              <a:rPr lang="es-ES" dirty="0"/>
              <a:t>Un </a:t>
            </a:r>
            <a:r>
              <a:rPr lang="es-ES" dirty="0" err="1"/>
              <a:t>qubit</a:t>
            </a:r>
            <a:r>
              <a:rPr lang="es-ES" dirty="0"/>
              <a:t> es sistema cuántico de dos niveles cuyos dos estados básicos se escriben como        y </a:t>
            </a:r>
          </a:p>
          <a:p>
            <a:pPr marL="152400" indent="0">
              <a:buNone/>
            </a:pPr>
            <a:r>
              <a:rPr lang="es-ES" dirty="0"/>
              <a:t>Un </a:t>
            </a:r>
            <a:r>
              <a:rPr lang="es-ES" dirty="0" err="1"/>
              <a:t>qubit</a:t>
            </a:r>
            <a:r>
              <a:rPr lang="es-ES" dirty="0"/>
              <a:t> se representa geométricamente mediante un punto sobre la Esfera de </a:t>
            </a:r>
            <a:r>
              <a:rPr lang="es-ES" dirty="0" err="1"/>
              <a:t>Bloch</a:t>
            </a:r>
            <a:r>
              <a:rPr lang="es-ES" dirty="0"/>
              <a:t>. </a:t>
            </a:r>
          </a:p>
          <a:p>
            <a:pPr marL="152400" indent="0">
              <a:buNone/>
            </a:pPr>
            <a:endParaRPr lang="es-ES" dirty="0"/>
          </a:p>
          <a:p>
            <a:pPr marL="152400" indent="0">
              <a:buNone/>
            </a:pPr>
            <a:endParaRPr lang="es-ES" dirty="0"/>
          </a:p>
          <a:p>
            <a:pPr marL="152400" indent="0">
              <a:buNone/>
            </a:pPr>
            <a:r>
              <a:rPr lang="es-ES" dirty="0"/>
              <a:t>         y       números complejos</a:t>
            </a:r>
          </a:p>
          <a:p>
            <a:pPr marL="152400" indent="0">
              <a:buNone/>
            </a:pPr>
            <a:endParaRPr lang="es-ES" dirty="0"/>
          </a:p>
          <a:p>
            <a:pPr marL="152400" indent="0">
              <a:buNone/>
            </a:pPr>
            <a:endParaRPr lang="es-ES" dirty="0"/>
          </a:p>
          <a:p>
            <a:pPr marL="152400" indent="0">
              <a:buNone/>
            </a:pPr>
            <a:r>
              <a:rPr lang="es-ES" dirty="0"/>
              <a:t>Donde</a:t>
            </a:r>
          </a:p>
          <a:p>
            <a:r>
              <a:rPr lang="es-ES" dirty="0"/>
              <a:t>En el eje Z tendríamos los valores         y </a:t>
            </a:r>
          </a:p>
          <a:p>
            <a:r>
              <a:rPr lang="es-ES" dirty="0"/>
              <a:t>En el eje X marcaríamos los estados positivo o negativo:       o</a:t>
            </a:r>
          </a:p>
          <a:p>
            <a:r>
              <a:rPr lang="es-ES" dirty="0"/>
              <a:t>En el eje Y encontraríamos la parte imaginaria:        o </a:t>
            </a:r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" dirty="0"/>
              <a:t>Introducción</a:t>
            </a:r>
            <a:br>
              <a:rPr lang="en" dirty="0"/>
            </a:br>
            <a:r>
              <a:rPr lang="en" b="0" dirty="0"/>
              <a:t>Unidad mínima de información</a:t>
            </a:r>
            <a:endParaRPr lang="es-ES" dirty="0"/>
          </a:p>
        </p:txBody>
      </p:sp>
      <p:pic>
        <p:nvPicPr>
          <p:cNvPr id="5" name="Imagen 4" descr="Screen Shot 2020-01-19 at 19.39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43" y="1384486"/>
            <a:ext cx="281011" cy="208232"/>
          </a:xfrm>
          <a:prstGeom prst="rect">
            <a:avLst/>
          </a:prstGeom>
        </p:spPr>
      </p:pic>
      <p:pic>
        <p:nvPicPr>
          <p:cNvPr id="6" name="Imagen 5" descr="Screen Shot 2020-01-19 at 19.40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283" y="1384486"/>
            <a:ext cx="296247" cy="20823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584" y="2151670"/>
            <a:ext cx="3291977" cy="2921906"/>
          </a:xfrm>
          <a:prstGeom prst="rect">
            <a:avLst/>
          </a:prstGeom>
        </p:spPr>
      </p:pic>
      <p:pic>
        <p:nvPicPr>
          <p:cNvPr id="10" name="Imagen 9" descr="Screen Shot 2020-01-19 at 20.05.5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5" y="1812647"/>
            <a:ext cx="1831850" cy="300751"/>
          </a:xfrm>
          <a:prstGeom prst="rect">
            <a:avLst/>
          </a:prstGeom>
        </p:spPr>
      </p:pic>
      <p:pic>
        <p:nvPicPr>
          <p:cNvPr id="11" name="Imagen 10" descr="Screen Shot 2020-01-19 at 20.07.5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5" y="2235200"/>
            <a:ext cx="264499" cy="214905"/>
          </a:xfrm>
          <a:prstGeom prst="rect">
            <a:avLst/>
          </a:prstGeom>
        </p:spPr>
      </p:pic>
      <p:pic>
        <p:nvPicPr>
          <p:cNvPr id="12" name="Imagen 11" descr="Screen Shot 2020-01-19 at 20.08.1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61" y="2235200"/>
            <a:ext cx="155209" cy="214905"/>
          </a:xfrm>
          <a:prstGeom prst="rect">
            <a:avLst/>
          </a:prstGeom>
        </p:spPr>
      </p:pic>
      <p:pic>
        <p:nvPicPr>
          <p:cNvPr id="13" name="Imagen 12" descr="Screen Shot 2020-01-19 at 19.39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17" y="3057983"/>
            <a:ext cx="281011" cy="208232"/>
          </a:xfrm>
          <a:prstGeom prst="rect">
            <a:avLst/>
          </a:prstGeom>
        </p:spPr>
      </p:pic>
      <p:pic>
        <p:nvPicPr>
          <p:cNvPr id="14" name="Imagen 13" descr="Screen Shot 2020-01-19 at 19.40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01" y="3057983"/>
            <a:ext cx="296247" cy="208232"/>
          </a:xfrm>
          <a:prstGeom prst="rect">
            <a:avLst/>
          </a:prstGeom>
        </p:spPr>
      </p:pic>
      <p:pic>
        <p:nvPicPr>
          <p:cNvPr id="15" name="Imagen 14" descr="Screen Shot 2020-01-19 at 20.17.2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984" y="3235835"/>
            <a:ext cx="258900" cy="251903"/>
          </a:xfrm>
          <a:prstGeom prst="rect">
            <a:avLst/>
          </a:prstGeom>
        </p:spPr>
      </p:pic>
      <p:pic>
        <p:nvPicPr>
          <p:cNvPr id="16" name="Imagen 15" descr="Screen Shot 2020-01-19 at 20.17.5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15" y="3235835"/>
            <a:ext cx="281538" cy="251903"/>
          </a:xfrm>
          <a:prstGeom prst="rect">
            <a:avLst/>
          </a:prstGeom>
        </p:spPr>
      </p:pic>
      <p:pic>
        <p:nvPicPr>
          <p:cNvPr id="17" name="Imagen 16" descr="Screen Shot 2020-01-19 at 20.20.4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478" y="3487738"/>
            <a:ext cx="227888" cy="186985"/>
          </a:xfrm>
          <a:prstGeom prst="rect">
            <a:avLst/>
          </a:prstGeom>
        </p:spPr>
      </p:pic>
      <p:pic>
        <p:nvPicPr>
          <p:cNvPr id="19" name="Imagen 18" descr="Screen Shot 2020-01-19 at 20.21.1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82" y="3474766"/>
            <a:ext cx="341864" cy="19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01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/>
              <a:t>Unidad mínima de información</a:t>
            </a:r>
            <a:endParaRPr sz="1800" b="0"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725" y="1470275"/>
            <a:ext cx="1558300" cy="30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/>
          <p:nvPr/>
        </p:nvSpPr>
        <p:spPr>
          <a:xfrm>
            <a:off x="3496550" y="2743063"/>
            <a:ext cx="975900" cy="460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1"/>
          <p:cNvSpPr txBox="1"/>
          <p:nvPr/>
        </p:nvSpPr>
        <p:spPr>
          <a:xfrm>
            <a:off x="4647400" y="2699425"/>
            <a:ext cx="625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0 1</a:t>
            </a:r>
            <a:endParaRPr sz="2400"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78" name="Google Shape;178;p31"/>
          <p:cNvSpPr/>
          <p:nvPr/>
        </p:nvSpPr>
        <p:spPr>
          <a:xfrm>
            <a:off x="5447550" y="2743063"/>
            <a:ext cx="975900" cy="460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1"/>
          <p:cNvSpPr txBox="1"/>
          <p:nvPr/>
        </p:nvSpPr>
        <p:spPr>
          <a:xfrm>
            <a:off x="6598400" y="2617400"/>
            <a:ext cx="1036500" cy="15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63A9FB"/>
                </a:solidFill>
                <a:latin typeface="Exo 2"/>
                <a:ea typeface="Exo 2"/>
                <a:cs typeface="Exo 2"/>
                <a:sym typeface="Exo 2"/>
              </a:rPr>
              <a:t>a</a:t>
            </a:r>
            <a:r>
              <a:rPr lang="en" sz="2400" b="1" baseline="-25000">
                <a:solidFill>
                  <a:srgbClr val="63A9FB"/>
                </a:solidFill>
                <a:latin typeface="Exo 2"/>
                <a:ea typeface="Exo 2"/>
                <a:cs typeface="Exo 2"/>
                <a:sym typeface="Exo 2"/>
              </a:rPr>
              <a:t>1</a:t>
            </a:r>
            <a:r>
              <a:rPr lang="en" sz="24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0 0</a:t>
            </a:r>
            <a:endParaRPr sz="2400"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63A9FB"/>
                </a:solidFill>
                <a:latin typeface="Exo 2"/>
                <a:ea typeface="Exo 2"/>
                <a:cs typeface="Exo 2"/>
                <a:sym typeface="Exo 2"/>
              </a:rPr>
              <a:t>a</a:t>
            </a:r>
            <a:r>
              <a:rPr lang="en" sz="2400" b="1" baseline="-25000">
                <a:solidFill>
                  <a:srgbClr val="63A9FB"/>
                </a:solidFill>
                <a:latin typeface="Exo 2"/>
                <a:ea typeface="Exo 2"/>
                <a:cs typeface="Exo 2"/>
                <a:sym typeface="Exo 2"/>
              </a:rPr>
              <a:t>2</a:t>
            </a:r>
            <a:r>
              <a:rPr lang="en" sz="24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0 1</a:t>
            </a:r>
            <a:endParaRPr sz="2400"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63A9FB"/>
                </a:solidFill>
                <a:latin typeface="Exo 2"/>
                <a:ea typeface="Exo 2"/>
                <a:cs typeface="Exo 2"/>
                <a:sym typeface="Exo 2"/>
              </a:rPr>
              <a:t>a</a:t>
            </a:r>
            <a:r>
              <a:rPr lang="en" sz="2400" b="1" baseline="-25000">
                <a:solidFill>
                  <a:srgbClr val="63A9FB"/>
                </a:solidFill>
                <a:latin typeface="Exo 2"/>
                <a:ea typeface="Exo 2"/>
                <a:cs typeface="Exo 2"/>
                <a:sym typeface="Exo 2"/>
              </a:rPr>
              <a:t>3</a:t>
            </a:r>
            <a:r>
              <a:rPr lang="en" sz="24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1 0</a:t>
            </a:r>
            <a:endParaRPr sz="2400"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63A9FB"/>
                </a:solidFill>
                <a:latin typeface="Exo 2"/>
                <a:ea typeface="Exo 2"/>
                <a:cs typeface="Exo 2"/>
                <a:sym typeface="Exo 2"/>
              </a:rPr>
              <a:t>a</a:t>
            </a:r>
            <a:r>
              <a:rPr lang="en" sz="2400" b="1" baseline="-25000">
                <a:solidFill>
                  <a:srgbClr val="63A9FB"/>
                </a:solidFill>
                <a:latin typeface="Exo 2"/>
                <a:ea typeface="Exo 2"/>
                <a:cs typeface="Exo 2"/>
                <a:sym typeface="Exo 2"/>
              </a:rPr>
              <a:t>4</a:t>
            </a:r>
            <a:r>
              <a:rPr lang="en" sz="24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1 1</a:t>
            </a:r>
            <a:endParaRPr sz="2400"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8700" y="1470275"/>
            <a:ext cx="975900" cy="9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/>
        </p:nvSpPr>
        <p:spPr>
          <a:xfrm>
            <a:off x="5272600" y="4259095"/>
            <a:ext cx="14487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Número complejo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82" name="Google Shape;182;p31"/>
          <p:cNvCxnSpPr/>
          <p:nvPr/>
        </p:nvCxnSpPr>
        <p:spPr>
          <a:xfrm rot="10800000" flipH="1">
            <a:off x="6149825" y="4245950"/>
            <a:ext cx="722400" cy="282900"/>
          </a:xfrm>
          <a:prstGeom prst="bentConnector3">
            <a:avLst>
              <a:gd name="adj1" fmla="val 999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Marcador de texto 1"/>
          <p:cNvSpPr>
            <a:spLocks noGrp="1"/>
          </p:cNvSpPr>
          <p:nvPr>
            <p:ph type="body" idx="1"/>
          </p:nvPr>
        </p:nvSpPr>
        <p:spPr>
          <a:xfrm>
            <a:off x="462444" y="4612980"/>
            <a:ext cx="5308200" cy="543347"/>
          </a:xfrm>
        </p:spPr>
        <p:txBody>
          <a:bodyPr/>
          <a:lstStyle/>
          <a:p>
            <a:pPr marL="152400" indent="0">
              <a:buNone/>
            </a:pPr>
            <a:r>
              <a:rPr lang="es-ES" sz="1800" dirty="0"/>
              <a:t>Hay 4 combinaciones posibles con dos bits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dirty="0"/>
              <a:t>¿Cómo funciona un ordenador?</a:t>
            </a:r>
            <a:endParaRPr sz="1800" b="0" dirty="0"/>
          </a:p>
        </p:txBody>
      </p:sp>
      <p:sp>
        <p:nvSpPr>
          <p:cNvPr id="188" name="Google Shape;188;p32"/>
          <p:cNvSpPr txBox="1"/>
          <p:nvPr/>
        </p:nvSpPr>
        <p:spPr>
          <a:xfrm>
            <a:off x="153949" y="1315721"/>
            <a:ext cx="8979703" cy="22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 ordenador funciona mediante 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cambios de estado</a:t>
            </a: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para pasar de un estado a otro se utilizan 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operaciones lógicas </a:t>
            </a: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sobre los bits del estado estas operaciones se realizan mediante 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puertas lógicas</a:t>
            </a: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Los algoritmos son encadenaciones de estas puertas.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 rotWithShape="1">
          <a:blip r:embed="rId3">
            <a:alphaModFix/>
          </a:blip>
          <a:srcRect l="-2889" r="2890"/>
          <a:stretch/>
        </p:blipFill>
        <p:spPr>
          <a:xfrm>
            <a:off x="4875978" y="2433993"/>
            <a:ext cx="4257675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Screen Shot 2020-01-19 at 21.00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06" y="3009868"/>
            <a:ext cx="36068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1" y="1022426"/>
            <a:ext cx="9031744" cy="1476000"/>
          </a:xfrm>
        </p:spPr>
        <p:txBody>
          <a:bodyPr/>
          <a:lstStyle/>
          <a:p>
            <a:pPr marL="152400" indent="0">
              <a:buNone/>
            </a:pPr>
            <a:r>
              <a:rPr lang="es-ES" sz="1600" b="1" dirty="0"/>
              <a:t>Circuitos cuánticos</a:t>
            </a:r>
            <a:endParaRPr lang="es-ES" sz="1400" dirty="0"/>
          </a:p>
          <a:p>
            <a:r>
              <a:rPr lang="es-ES" sz="1400" dirty="0"/>
              <a:t>Un circuito cuántico es una serie secuencial de transformaciones cuánticas sobre un registro cuántico.</a:t>
            </a:r>
          </a:p>
          <a:p>
            <a:r>
              <a:rPr lang="es-ES" sz="1400" dirty="0"/>
              <a:t>Estas transformaciones cuánticas son representadas como puertas cuánticas.</a:t>
            </a:r>
          </a:p>
          <a:p>
            <a:r>
              <a:rPr lang="es-ES" sz="1400" dirty="0"/>
              <a:t>Las entradas son generalmente estados de base computacional (todos        a menos que se indique lo contrario)</a:t>
            </a:r>
          </a:p>
          <a:p>
            <a:r>
              <a:rPr lang="es-ES" sz="1400" dirty="0"/>
              <a:t>Los diagramas de circuitos cuánticos se dibujan con el tiempo en dirección de izquierda a derecha, con puertas cuánticas que cruzan uno o más "cables" (</a:t>
            </a:r>
            <a:r>
              <a:rPr lang="es-ES" sz="1400" dirty="0" err="1"/>
              <a:t>qubits</a:t>
            </a:r>
            <a:r>
              <a:rPr lang="es-ES" sz="1400" dirty="0"/>
              <a:t>) según corresponda.</a:t>
            </a:r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br>
              <a:rPr lang="es-ES" dirty="0"/>
            </a:br>
            <a:r>
              <a:rPr lang="en" sz="1800" b="0" dirty="0"/>
              <a:t>¿Cómo funciona un ordenador?</a:t>
            </a:r>
            <a:endParaRPr lang="es-ES" sz="1800" dirty="0"/>
          </a:p>
        </p:txBody>
      </p:sp>
      <p:pic>
        <p:nvPicPr>
          <p:cNvPr id="4" name="Imagen 3" descr="Screen Shot 2020-01-19 at 19.39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928" y="1942049"/>
            <a:ext cx="281011" cy="2082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067" y="2950136"/>
            <a:ext cx="3003467" cy="178290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12896" y="4771525"/>
            <a:ext cx="6910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Puertas cuánticas: </a:t>
            </a:r>
            <a:r>
              <a:rPr lang="es-ES" dirty="0" err="1"/>
              <a:t>https</a:t>
            </a:r>
            <a:r>
              <a:rPr lang="es-ES" dirty="0"/>
              <a:t>://quantum-</a:t>
            </a:r>
            <a:r>
              <a:rPr lang="es-ES" dirty="0" err="1"/>
              <a:t>computing.ibm.com</a:t>
            </a:r>
            <a:r>
              <a:rPr lang="es-ES" dirty="0"/>
              <a:t>/</a:t>
            </a:r>
            <a:r>
              <a:rPr lang="es-ES" dirty="0" err="1"/>
              <a:t>support</a:t>
            </a:r>
            <a:r>
              <a:rPr lang="es-ES" dirty="0"/>
              <a:t>/guides/</a:t>
            </a:r>
            <a:r>
              <a:rPr lang="es-ES" dirty="0" err="1"/>
              <a:t>gate-overview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7529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/>
              <a:t>¿Cómo funciona un ordenador?</a:t>
            </a:r>
            <a:endParaRPr sz="1800" b="0"/>
          </a:p>
        </p:txBody>
      </p:sp>
      <p:sp>
        <p:nvSpPr>
          <p:cNvPr id="195" name="Google Shape;195;p33"/>
          <p:cNvSpPr txBox="1"/>
          <p:nvPr/>
        </p:nvSpPr>
        <p:spPr>
          <a:xfrm>
            <a:off x="449650" y="4010850"/>
            <a:ext cx="84117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Cualquier conjunto completo de puertas lógicas clásicas sobre un ordenador clásico puede construirse sobre un conjunto de puertas cuánticas sobre un ordenador cuántico</a:t>
            </a:r>
            <a:endParaRPr i="1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475" y="1453863"/>
            <a:ext cx="6450675" cy="232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874</Words>
  <Application>Microsoft Macintosh PowerPoint</Application>
  <PresentationFormat>Presentación en pantalla (16:9)</PresentationFormat>
  <Paragraphs>146</Paragraphs>
  <Slides>20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Exo 2</vt:lpstr>
      <vt:lpstr>Roboto Condensed</vt:lpstr>
      <vt:lpstr>Arial</vt:lpstr>
      <vt:lpstr>Consolas</vt:lpstr>
      <vt:lpstr>Fira Sans Extra Condensed Medium</vt:lpstr>
      <vt:lpstr>Roboto Condensed Light</vt:lpstr>
      <vt:lpstr>Squada One</vt:lpstr>
      <vt:lpstr>Tech Newsletter by Slidesgo</vt:lpstr>
      <vt:lpstr>Qiskit Hands-on-lab</vt:lpstr>
      <vt:lpstr>TABLE OF CONTENTS</vt:lpstr>
      <vt:lpstr>Disclaimer</vt:lpstr>
      <vt:lpstr>Introducción Unidad mínima de información</vt:lpstr>
      <vt:lpstr>Introducción Unidad mínima de información</vt:lpstr>
      <vt:lpstr>Introducción Unidad mínima de información</vt:lpstr>
      <vt:lpstr>Introducción ¿Cómo funciona un ordenador?</vt:lpstr>
      <vt:lpstr>Introducción ¿Cómo funciona un ordenador?</vt:lpstr>
      <vt:lpstr>Introducción ¿Cómo funciona un ordenador?</vt:lpstr>
      <vt:lpstr>Introducción ¿Cómo funciona un ordenador?</vt:lpstr>
      <vt:lpstr>Introducción ¿Cómo funciona un ordenador?</vt:lpstr>
      <vt:lpstr>Introducción</vt:lpstr>
      <vt:lpstr>Problemas</vt:lpstr>
      <vt:lpstr>Problemas</vt:lpstr>
      <vt:lpstr>Algoritmos </vt:lpstr>
      <vt:lpstr>Manos a la obra</vt:lpstr>
      <vt:lpstr>NO Instalación</vt:lpstr>
      <vt:lpstr>Instalación</vt:lpstr>
      <vt:lpstr>Obtener Key para ejecución real</vt:lpstr>
      <vt:lpstr>Código y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Qiskit Hands-on-lab</dc:title>
  <cp:lastModifiedBy>David Morcuende</cp:lastModifiedBy>
  <cp:revision>21</cp:revision>
  <dcterms:modified xsi:type="dcterms:W3CDTF">2020-01-20T15:10:17Z</dcterms:modified>
</cp:coreProperties>
</file>